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0"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52"/>
      <p:regular r:id="rId21"/>
      <p:bold r:id="rId22"/>
    </p:embeddedFont>
    <p:embeddedFont>
      <p:font typeface="Roboto" panose="02000000000000000000" pitchFamily="2" charset="0"/>
      <p:regular r:id="rId23"/>
      <p:bold r:id="rId24"/>
      <p:italic r:id="rId25"/>
      <p:boldItalic r:id="rId26"/>
    </p:embeddedFont>
    <p:embeddedFont>
      <p:font typeface="Source Sans Pro" panose="020B0503030403020204" pitchFamily="34" charset="0"/>
      <p:regular r:id="rId27"/>
      <p:bold r:id="rId28"/>
    </p:embeddedFont>
    <p:embeddedFont>
      <p:font typeface="Work Sans"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6" d="100"/>
          <a:sy n="56" d="100"/>
        </p:scale>
        <p:origin x="2458" y="34"/>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viewProps" Target="viewProp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font" Target="fonts/font28.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36" Type="http://schemas.openxmlformats.org/officeDocument/2006/relationships/tableStyles" Target="tableStyles.xml"/><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font" Target="fonts/font27.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35" Type="http://schemas.openxmlformats.org/officeDocument/2006/relationships/theme" Target="theme/theme1.xml"/><Relationship Id="rId8" Type="http://schemas.openxmlformats.org/officeDocument/2006/relationships/font" Target="fonts/font4.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e3a6309cc6_3_33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e3a6309cc6_3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7" name="Google Shape;327;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grpSp>
        <p:nvGrpSpPr>
          <p:cNvPr id="452" name="Google Shape;452;p20"/>
          <p:cNvGrpSpPr/>
          <p:nvPr/>
        </p:nvGrpSpPr>
        <p:grpSpPr>
          <a:xfrm>
            <a:off x="404724" y="508525"/>
            <a:ext cx="8198255" cy="771300"/>
            <a:chOff x="188699" y="665125"/>
            <a:chExt cx="8198255" cy="771300"/>
          </a:xfrm>
        </p:grpSpPr>
        <p:sp>
          <p:nvSpPr>
            <p:cNvPr id="453" name="Google Shape;453;p20"/>
            <p:cNvSpPr txBox="1"/>
            <p:nvPr/>
          </p:nvSpPr>
          <p:spPr>
            <a:xfrm>
              <a:off x="188699" y="665125"/>
              <a:ext cx="8198255"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800" b="1" dirty="0">
                  <a:latin typeface="Arial" panose="020B0604020202020204" pitchFamily="34" charset="0"/>
                </a:rPr>
                <a:t>New York City TLC Project Preliminary Data Summary</a:t>
              </a:r>
            </a:p>
            <a:p>
              <a:pPr marL="0" lvl="0" indent="0" algn="l" rtl="0">
                <a:lnSpc>
                  <a:spcPct val="95000"/>
                </a:lnSpc>
                <a:spcBef>
                  <a:spcPts val="0"/>
                </a:spcBef>
                <a:spcAft>
                  <a:spcPts val="0"/>
                </a:spcAft>
                <a:buNone/>
              </a:pPr>
              <a:endParaRPr sz="1900" dirty="0">
                <a:solidFill>
                  <a:srgbClr val="000000"/>
                </a:solidFill>
                <a:latin typeface="Google Sans SemiBold"/>
                <a:ea typeface="Google Sans SemiBold"/>
                <a:cs typeface="Google Sans SemiBold"/>
                <a:sym typeface="Google Sans SemiBold"/>
              </a:endParaRPr>
            </a:p>
          </p:txBody>
        </p:sp>
        <p:sp>
          <p:nvSpPr>
            <p:cNvPr id="454" name="Google Shape;454;p20"/>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400" b="1" dirty="0">
                  <a:effectLst/>
                  <a:latin typeface="Arial" panose="020B0604020202020204" pitchFamily="34" charset="0"/>
                  <a:ea typeface="Arial" panose="020B0604020202020204" pitchFamily="34" charset="0"/>
                </a:rPr>
                <a:t>Executive summaries report</a:t>
              </a:r>
              <a:endParaRPr dirty="0">
                <a:solidFill>
                  <a:srgbClr val="000000"/>
                </a:solidFill>
                <a:latin typeface="Roboto"/>
                <a:ea typeface="Roboto"/>
                <a:cs typeface="Roboto"/>
                <a:sym typeface="Roboto"/>
              </a:endParaRPr>
            </a:p>
          </p:txBody>
        </p:sp>
      </p:grpSp>
      <p:sp>
        <p:nvSpPr>
          <p:cNvPr id="6" name="Google Shape;454;p20">
            <a:extLst>
              <a:ext uri="{FF2B5EF4-FFF2-40B4-BE49-F238E27FC236}">
                <a16:creationId xmlns:a16="http://schemas.microsoft.com/office/drawing/2014/main" id="{6F420C43-C863-4628-91CF-24ECA33DC01C}"/>
              </a:ext>
            </a:extLst>
          </p:cNvPr>
          <p:cNvSpPr txBox="1"/>
          <p:nvPr/>
        </p:nvSpPr>
        <p:spPr>
          <a:xfrm>
            <a:off x="404724" y="1946424"/>
            <a:ext cx="6526427" cy="1209275"/>
          </a:xfrm>
          <a:prstGeom prst="rect">
            <a:avLst/>
          </a:prstGeom>
          <a:noFill/>
          <a:ln>
            <a:noFill/>
          </a:ln>
        </p:spPr>
        <p:txBody>
          <a:bodyPr spcFirstLastPara="1" wrap="square" lIns="91425" tIns="91425" rIns="91425" bIns="91425" anchor="t" anchorCtr="0">
            <a:noAutofit/>
          </a:bodyPr>
          <a:lstStyle/>
          <a:p>
            <a:pPr marL="0" marR="0">
              <a:lnSpc>
                <a:spcPct val="115000"/>
              </a:lnSpc>
              <a:spcBef>
                <a:spcPts val="0"/>
              </a:spcBef>
              <a:spcAft>
                <a:spcPts val="350"/>
              </a:spcAft>
            </a:pPr>
            <a:r>
              <a:rPr lang="en-US" sz="1200" dirty="0">
                <a:solidFill>
                  <a:srgbClr val="1F1F1F"/>
                </a:solidFill>
                <a:effectLst/>
                <a:latin typeface="Source Sans Pro" panose="020B0503030403020204" pitchFamily="34" charset="0"/>
                <a:ea typeface="Arial" panose="020B0604020202020204" pitchFamily="34" charset="0"/>
              </a:rPr>
              <a:t>The NYC Taxi &amp; Limousine Commission has contracted with </a:t>
            </a:r>
            <a:r>
              <a:rPr lang="en-US" sz="1200" dirty="0" err="1">
                <a:solidFill>
                  <a:srgbClr val="1F1F1F"/>
                </a:solidFill>
                <a:effectLst/>
                <a:latin typeface="Source Sans Pro" panose="020B0503030403020204" pitchFamily="34" charset="0"/>
                <a:ea typeface="Arial" panose="020B0604020202020204" pitchFamily="34" charset="0"/>
              </a:rPr>
              <a:t>Automatidata</a:t>
            </a:r>
            <a:r>
              <a:rPr lang="en-US" sz="1200" dirty="0">
                <a:solidFill>
                  <a:srgbClr val="1F1F1F"/>
                </a:solidFill>
                <a:effectLst/>
                <a:latin typeface="Source Sans Pro" panose="020B0503030403020204" pitchFamily="34" charset="0"/>
                <a:ea typeface="Arial" panose="020B0604020202020204" pitchFamily="34" charset="0"/>
              </a:rPr>
              <a:t> to build a regression model that predicts taxi cab fares. In this part of the project, the </a:t>
            </a:r>
            <a:r>
              <a:rPr lang="en-US" sz="1200" dirty="0" err="1">
                <a:solidFill>
                  <a:srgbClr val="1F1F1F"/>
                </a:solidFill>
                <a:effectLst/>
                <a:latin typeface="Source Sans Pro" panose="020B0503030403020204" pitchFamily="34" charset="0"/>
                <a:ea typeface="Arial" panose="020B0604020202020204" pitchFamily="34" charset="0"/>
              </a:rPr>
              <a:t>Automatidata</a:t>
            </a:r>
            <a:r>
              <a:rPr lang="en-US" sz="1200" dirty="0">
                <a:solidFill>
                  <a:srgbClr val="1F1F1F"/>
                </a:solidFill>
                <a:effectLst/>
                <a:latin typeface="Source Sans Pro" panose="020B0503030403020204" pitchFamily="34" charset="0"/>
                <a:ea typeface="Arial" panose="020B0604020202020204" pitchFamily="34" charset="0"/>
              </a:rPr>
              <a:t> data team performed a preliminary inspection of the data supplied by the NYC Taxi and Limousine Commission in order to inform the team of key data variable descriptions, and ensure the information provided is suitable for generating clear and meaningful insights.</a:t>
            </a:r>
          </a:p>
        </p:txBody>
      </p:sp>
      <p:sp>
        <p:nvSpPr>
          <p:cNvPr id="7" name="Google Shape;454;p20">
            <a:extLst>
              <a:ext uri="{FF2B5EF4-FFF2-40B4-BE49-F238E27FC236}">
                <a16:creationId xmlns:a16="http://schemas.microsoft.com/office/drawing/2014/main" id="{D807E84C-7CB8-4FA5-8A36-8A1652A1647A}"/>
              </a:ext>
            </a:extLst>
          </p:cNvPr>
          <p:cNvSpPr txBox="1"/>
          <p:nvPr/>
        </p:nvSpPr>
        <p:spPr>
          <a:xfrm>
            <a:off x="493776" y="3763032"/>
            <a:ext cx="3297935" cy="2607287"/>
          </a:xfrm>
          <a:prstGeom prst="rect">
            <a:avLst/>
          </a:prstGeom>
          <a:noFill/>
          <a:ln>
            <a:noFill/>
          </a:ln>
        </p:spPr>
        <p:txBody>
          <a:bodyPr spcFirstLastPara="1" wrap="square" lIns="91425" tIns="91425" rIns="91425" bIns="91425" anchor="t" anchorCtr="0">
            <a:noAutofit/>
          </a:bodyPr>
          <a:lstStyle/>
          <a:p>
            <a:pPr marL="0" marR="0">
              <a:lnSpc>
                <a:spcPct val="115000"/>
              </a:lnSpc>
              <a:spcBef>
                <a:spcPts val="0"/>
              </a:spcBef>
              <a:spcAft>
                <a:spcPts val="350"/>
              </a:spcAft>
            </a:pPr>
            <a:r>
              <a:rPr lang="en" sz="1050" dirty="0">
                <a:solidFill>
                  <a:srgbClr val="1F1F1F"/>
                </a:solidFill>
                <a:effectLst/>
                <a:latin typeface="Source Sans Pro" panose="020B0503030403020204" pitchFamily="34" charset="0"/>
                <a:ea typeface="Arial" panose="020B0604020202020204" pitchFamily="34" charset="0"/>
              </a:rPr>
              <a:t>Initial data analysis</a:t>
            </a:r>
            <a:endParaRPr lang="en-US" sz="1050" dirty="0">
              <a:solidFill>
                <a:srgbClr val="1F1F1F"/>
              </a:solidFill>
              <a:latin typeface="Arial" panose="020B0604020202020204" pitchFamily="34" charset="0"/>
              <a:ea typeface="Arial" panose="020B0604020202020204" pitchFamily="34" charset="0"/>
            </a:endParaRPr>
          </a:p>
          <a:p>
            <a:pPr marL="0" marR="0">
              <a:lnSpc>
                <a:spcPct val="115000"/>
              </a:lnSpc>
              <a:spcBef>
                <a:spcPts val="0"/>
              </a:spcBef>
              <a:spcAft>
                <a:spcPts val="350"/>
              </a:spcAft>
            </a:pPr>
            <a:r>
              <a:rPr lang="en-US" sz="1050" dirty="0">
                <a:solidFill>
                  <a:srgbClr val="1F1F1F"/>
                </a:solidFill>
                <a:effectLst/>
                <a:latin typeface="Source Sans Pro" panose="020B0503030403020204" pitchFamily="34" charset="0"/>
                <a:ea typeface="Arial" panose="020B0604020202020204" pitchFamily="34" charset="0"/>
              </a:rPr>
              <a:t>Compile summary information about the data:</a:t>
            </a:r>
          </a:p>
          <a:p>
            <a:pPr marL="171450" marR="0" indent="-171450">
              <a:lnSpc>
                <a:spcPct val="115000"/>
              </a:lnSpc>
              <a:spcBef>
                <a:spcPts val="0"/>
              </a:spcBef>
              <a:spcAft>
                <a:spcPts val="350"/>
              </a:spcAft>
              <a:buFont typeface="Arial" panose="020B0604020202020204" pitchFamily="34" charset="0"/>
              <a:buChar char="•"/>
            </a:pPr>
            <a:r>
              <a:rPr lang="en-US" sz="1050" dirty="0">
                <a:solidFill>
                  <a:srgbClr val="1F1F1F"/>
                </a:solidFill>
                <a:effectLst/>
                <a:latin typeface="Source Sans Pro" panose="020B0503030403020204" pitchFamily="34" charset="0"/>
                <a:ea typeface="Arial" panose="020B0604020202020204" pitchFamily="34" charset="0"/>
              </a:rPr>
              <a:t>We need to download information and transform it in more suitable form like pandas </a:t>
            </a:r>
            <a:r>
              <a:rPr lang="en-US" sz="1050" dirty="0" err="1">
                <a:solidFill>
                  <a:srgbClr val="1F1F1F"/>
                </a:solidFill>
                <a:effectLst/>
                <a:latin typeface="Source Sans Pro" panose="020B0503030403020204" pitchFamily="34" charset="0"/>
                <a:ea typeface="Arial" panose="020B0604020202020204" pitchFamily="34" charset="0"/>
              </a:rPr>
              <a:t>Dataframe</a:t>
            </a:r>
            <a:endParaRPr lang="en-US" sz="1050" dirty="0">
              <a:solidFill>
                <a:srgbClr val="1F1F1F"/>
              </a:solidFill>
              <a:effectLst/>
              <a:latin typeface="Source Sans Pro" panose="020B0503030403020204" pitchFamily="34" charset="0"/>
              <a:ea typeface="Arial" panose="020B0604020202020204" pitchFamily="34" charset="0"/>
            </a:endParaRPr>
          </a:p>
          <a:p>
            <a:pPr marL="171450" marR="0" indent="-171450">
              <a:lnSpc>
                <a:spcPct val="115000"/>
              </a:lnSpc>
              <a:spcBef>
                <a:spcPts val="0"/>
              </a:spcBef>
              <a:spcAft>
                <a:spcPts val="350"/>
              </a:spcAft>
              <a:buFont typeface="Arial" panose="020B0604020202020204" pitchFamily="34" charset="0"/>
              <a:buChar char="•"/>
            </a:pPr>
            <a:r>
              <a:rPr lang="en-US" sz="1050" dirty="0">
                <a:solidFill>
                  <a:srgbClr val="1F1F1F"/>
                </a:solidFill>
                <a:effectLst/>
                <a:latin typeface="Source Sans Pro" panose="020B0503030403020204" pitchFamily="34" charset="0"/>
                <a:ea typeface="Arial" panose="020B0604020202020204" pitchFamily="34" charset="0"/>
              </a:rPr>
              <a:t>Jupiter Notebook will support step-by-step approach</a:t>
            </a:r>
          </a:p>
          <a:p>
            <a:pPr marL="171450" marR="0" indent="-171450">
              <a:lnSpc>
                <a:spcPct val="115000"/>
              </a:lnSpc>
              <a:spcBef>
                <a:spcPts val="0"/>
              </a:spcBef>
              <a:spcAft>
                <a:spcPts val="350"/>
              </a:spcAft>
              <a:buFont typeface="Arial" panose="020B0604020202020204" pitchFamily="34" charset="0"/>
              <a:buChar char="•"/>
            </a:pPr>
            <a:r>
              <a:rPr lang="en-US" sz="1050" dirty="0">
                <a:solidFill>
                  <a:srgbClr val="1F1F1F"/>
                </a:solidFill>
                <a:effectLst/>
                <a:latin typeface="Source Sans Pro" panose="020B0503030403020204" pitchFamily="34" charset="0"/>
                <a:ea typeface="Arial" panose="020B0604020202020204" pitchFamily="34" charset="0"/>
              </a:rPr>
              <a:t>It is worth to read legend to the dataset we will explore, as it has valuable information and make it easier to understand meaning of the data and check for irrelevant and incorrect data</a:t>
            </a:r>
            <a:endParaRPr lang="en" sz="1050" dirty="0">
              <a:solidFill>
                <a:srgbClr val="1F1F1F"/>
              </a:solidFill>
              <a:effectLst/>
              <a:latin typeface="Source Sans Pro" panose="020B0503030403020204" pitchFamily="34" charset="0"/>
              <a:ea typeface="Arial" panose="020B0604020202020204" pitchFamily="34" charset="0"/>
            </a:endParaRPr>
          </a:p>
        </p:txBody>
      </p:sp>
      <p:sp>
        <p:nvSpPr>
          <p:cNvPr id="8" name="Google Shape;454;p20">
            <a:extLst>
              <a:ext uri="{FF2B5EF4-FFF2-40B4-BE49-F238E27FC236}">
                <a16:creationId xmlns:a16="http://schemas.microsoft.com/office/drawing/2014/main" id="{CDA96CDF-06CA-49A6-B4D2-B1B19E264798}"/>
              </a:ext>
            </a:extLst>
          </p:cNvPr>
          <p:cNvSpPr txBox="1"/>
          <p:nvPr/>
        </p:nvSpPr>
        <p:spPr>
          <a:xfrm>
            <a:off x="3921624" y="3614704"/>
            <a:ext cx="3407699" cy="2607287"/>
          </a:xfrm>
          <a:prstGeom prst="rect">
            <a:avLst/>
          </a:prstGeom>
          <a:noFill/>
          <a:ln>
            <a:noFill/>
          </a:ln>
        </p:spPr>
        <p:txBody>
          <a:bodyPr spcFirstLastPara="1" wrap="square" lIns="91425" tIns="91425" rIns="91425" bIns="91425" anchor="t" anchorCtr="0">
            <a:noAutofit/>
          </a:bodyPr>
          <a:lstStyle/>
          <a:p>
            <a:pPr marL="171450" indent="-171450">
              <a:lnSpc>
                <a:spcPct val="115000"/>
              </a:lnSpc>
              <a:spcAft>
                <a:spcPts val="350"/>
              </a:spcAft>
              <a:buFont typeface="Arial" panose="020B0604020202020204" pitchFamily="34" charset="0"/>
              <a:buChar char="•"/>
            </a:pPr>
            <a:r>
              <a:rPr lang="en-US" sz="900" dirty="0">
                <a:solidFill>
                  <a:srgbClr val="1F1F1F"/>
                </a:solidFill>
                <a:effectLst/>
                <a:latin typeface="Source Sans Pro" panose="020B0503030403020204" pitchFamily="34" charset="0"/>
                <a:ea typeface="Arial" panose="020B0604020202020204" pitchFamily="34" charset="0"/>
              </a:rPr>
              <a:t>Although we </a:t>
            </a:r>
            <a:r>
              <a:rPr lang="en-US" sz="900" dirty="0">
                <a:solidFill>
                  <a:srgbClr val="1F1F1F"/>
                </a:solidFill>
                <a:latin typeface="Source Sans Pro" panose="020B0503030403020204" pitchFamily="34" charset="0"/>
                <a:ea typeface="Arial" panose="020B0604020202020204" pitchFamily="34" charset="0"/>
              </a:rPr>
              <a:t>have no null-value data, some data is not correct, like data with negative value, or extremely large value in comparison with other values in the same category</a:t>
            </a:r>
            <a:endParaRPr lang="en-US" sz="900" dirty="0">
              <a:solidFill>
                <a:srgbClr val="1F1F1F"/>
              </a:solidFill>
              <a:effectLst/>
              <a:latin typeface="Source Sans Pro" panose="020B0503030403020204" pitchFamily="34" charset="0"/>
              <a:ea typeface="Arial" panose="020B0604020202020204" pitchFamily="34" charset="0"/>
            </a:endParaRPr>
          </a:p>
          <a:p>
            <a:pPr marL="171450" marR="0" indent="-171450">
              <a:lnSpc>
                <a:spcPct val="115000"/>
              </a:lnSpc>
              <a:spcBef>
                <a:spcPts val="0"/>
              </a:spcBef>
              <a:spcAft>
                <a:spcPts val="350"/>
              </a:spcAft>
              <a:buFont typeface="Arial" panose="020B0604020202020204" pitchFamily="34" charset="0"/>
              <a:buChar char="•"/>
            </a:pPr>
            <a:r>
              <a:rPr lang="en-US" sz="900" dirty="0">
                <a:solidFill>
                  <a:srgbClr val="1F1F1F"/>
                </a:solidFill>
                <a:effectLst/>
                <a:latin typeface="Source Sans Pro" panose="020B0503030403020204" pitchFamily="34" charset="0"/>
                <a:ea typeface="Arial" panose="020B0604020202020204" pitchFamily="34" charset="0"/>
              </a:rPr>
              <a:t>We lack of weather condition data, which will be useful for this project</a:t>
            </a:r>
          </a:p>
          <a:p>
            <a:pPr marL="171450" marR="0" indent="-171450">
              <a:lnSpc>
                <a:spcPct val="115000"/>
              </a:lnSpc>
              <a:spcBef>
                <a:spcPts val="0"/>
              </a:spcBef>
              <a:spcAft>
                <a:spcPts val="350"/>
              </a:spcAft>
              <a:buFont typeface="Arial" panose="020B0604020202020204" pitchFamily="34" charset="0"/>
              <a:buChar char="•"/>
            </a:pPr>
            <a:r>
              <a:rPr lang="en-US" sz="900" dirty="0">
                <a:solidFill>
                  <a:srgbClr val="1F1F1F"/>
                </a:solidFill>
                <a:effectLst/>
                <a:latin typeface="Source Sans Pro" panose="020B0503030403020204" pitchFamily="34" charset="0"/>
                <a:ea typeface="Arial" panose="020B0604020202020204" pitchFamily="34" charset="0"/>
              </a:rPr>
              <a:t>Time of the trip need to be calculated additionally and added to the dataset</a:t>
            </a:r>
          </a:p>
          <a:p>
            <a:pPr marL="171450" marR="0" indent="-171450">
              <a:lnSpc>
                <a:spcPct val="115000"/>
              </a:lnSpc>
              <a:spcBef>
                <a:spcPts val="0"/>
              </a:spcBef>
              <a:spcAft>
                <a:spcPts val="350"/>
              </a:spcAft>
              <a:buFont typeface="Arial" panose="020B0604020202020204" pitchFamily="34" charset="0"/>
              <a:buChar char="•"/>
            </a:pPr>
            <a:r>
              <a:rPr lang="en-US" sz="900" dirty="0">
                <a:solidFill>
                  <a:srgbClr val="1F1F1F"/>
                </a:solidFill>
                <a:latin typeface="Source Sans Pro" panose="020B0503030403020204" pitchFamily="34" charset="0"/>
                <a:ea typeface="Arial" panose="020B0604020202020204" pitchFamily="34" charset="0"/>
              </a:rPr>
              <a:t>Before proceeding we need to delete non relevant data from dataset (like zero passengers</a:t>
            </a:r>
            <a:r>
              <a:rPr lang="en-US" sz="900" dirty="0">
                <a:solidFill>
                  <a:srgbClr val="1F1F1F"/>
                </a:solidFill>
                <a:effectLst/>
                <a:latin typeface="Source Sans Pro" panose="020B0503030403020204" pitchFamily="34" charset="0"/>
                <a:ea typeface="Arial" panose="020B0604020202020204" pitchFamily="34" charset="0"/>
              </a:rPr>
              <a:t>, trip </a:t>
            </a:r>
            <a:r>
              <a:rPr lang="en-US" sz="900" dirty="0">
                <a:solidFill>
                  <a:srgbClr val="1F1F1F"/>
                </a:solidFill>
                <a:latin typeface="Source Sans Pro" panose="020B0503030403020204" pitchFamily="34" charset="0"/>
                <a:ea typeface="Arial" panose="020B0604020202020204" pitchFamily="34" charset="0"/>
              </a:rPr>
              <a:t>with zero </a:t>
            </a:r>
            <a:r>
              <a:rPr lang="en-US" sz="900" dirty="0">
                <a:solidFill>
                  <a:srgbClr val="1F1F1F"/>
                </a:solidFill>
                <a:effectLst/>
                <a:latin typeface="Source Sans Pro" panose="020B0503030403020204" pitchFamily="34" charset="0"/>
                <a:ea typeface="Arial" panose="020B0604020202020204" pitchFamily="34" charset="0"/>
              </a:rPr>
              <a:t>distance </a:t>
            </a:r>
            <a:r>
              <a:rPr lang="en-US" sz="900" dirty="0" err="1">
                <a:solidFill>
                  <a:srgbClr val="1F1F1F"/>
                </a:solidFill>
                <a:effectLst/>
                <a:latin typeface="Source Sans Pro" panose="020B0503030403020204" pitchFamily="34" charset="0"/>
                <a:ea typeface="Arial" panose="020B0604020202020204" pitchFamily="34" charset="0"/>
              </a:rPr>
              <a:t>etc</a:t>
            </a:r>
            <a:r>
              <a:rPr lang="en-US" sz="900" dirty="0">
                <a:solidFill>
                  <a:srgbClr val="1F1F1F"/>
                </a:solidFill>
                <a:effectLst/>
                <a:latin typeface="Source Sans Pro" panose="020B0503030403020204" pitchFamily="34" charset="0"/>
                <a:ea typeface="Arial" panose="020B0604020202020204" pitchFamily="34" charset="0"/>
              </a:rPr>
              <a:t>)</a:t>
            </a:r>
          </a:p>
          <a:p>
            <a:pPr marL="171450" indent="-171450">
              <a:lnSpc>
                <a:spcPct val="115000"/>
              </a:lnSpc>
              <a:spcAft>
                <a:spcPts val="350"/>
              </a:spcAft>
              <a:buFont typeface="Arial" panose="020B0604020202020204" pitchFamily="34" charset="0"/>
              <a:buChar char="•"/>
            </a:pPr>
            <a:r>
              <a:rPr lang="en-US" sz="900" dirty="0">
                <a:solidFill>
                  <a:srgbClr val="1F1F1F"/>
                </a:solidFill>
                <a:latin typeface="Source Sans Pro" panose="020B0503030403020204" pitchFamily="34" charset="0"/>
              </a:rPr>
              <a:t>Credit card data and cash data should be viewed separately as it has different set of data, other type of payment is not presented enough within the dataset (little information)</a:t>
            </a:r>
          </a:p>
          <a:p>
            <a:pPr marL="171450" marR="0" indent="-171450">
              <a:lnSpc>
                <a:spcPct val="115000"/>
              </a:lnSpc>
              <a:spcBef>
                <a:spcPts val="0"/>
              </a:spcBef>
              <a:spcAft>
                <a:spcPts val="350"/>
              </a:spcAft>
              <a:buFont typeface="Arial" panose="020B0604020202020204" pitchFamily="34" charset="0"/>
              <a:buChar char="•"/>
            </a:pPr>
            <a:endParaRPr lang="en" sz="900" dirty="0">
              <a:solidFill>
                <a:srgbClr val="1F1F1F"/>
              </a:solidFill>
              <a:effectLst/>
              <a:latin typeface="Source Sans Pro" panose="020B0503030403020204" pitchFamily="34" charset="0"/>
              <a:ea typeface="Arial" panose="020B0604020202020204" pitchFamily="34" charset="0"/>
            </a:endParaRPr>
          </a:p>
        </p:txBody>
      </p:sp>
      <p:sp>
        <p:nvSpPr>
          <p:cNvPr id="9" name="Google Shape;454;p20">
            <a:extLst>
              <a:ext uri="{FF2B5EF4-FFF2-40B4-BE49-F238E27FC236}">
                <a16:creationId xmlns:a16="http://schemas.microsoft.com/office/drawing/2014/main" id="{77267563-A9BF-431A-AFAC-32956DA359E9}"/>
              </a:ext>
            </a:extLst>
          </p:cNvPr>
          <p:cNvSpPr txBox="1"/>
          <p:nvPr/>
        </p:nvSpPr>
        <p:spPr>
          <a:xfrm>
            <a:off x="493775" y="7085352"/>
            <a:ext cx="3297935" cy="2607287"/>
          </a:xfrm>
          <a:prstGeom prst="rect">
            <a:avLst/>
          </a:prstGeom>
          <a:noFill/>
          <a:ln>
            <a:noFill/>
          </a:ln>
        </p:spPr>
        <p:txBody>
          <a:bodyPr spcFirstLastPara="1" wrap="square" lIns="91425" tIns="91425" rIns="91425" bIns="91425" anchor="t" anchorCtr="0">
            <a:noAutofit/>
          </a:bodyPr>
          <a:lstStyle/>
          <a:p>
            <a:pPr marL="0" marR="0">
              <a:lnSpc>
                <a:spcPct val="115000"/>
              </a:lnSpc>
              <a:spcBef>
                <a:spcPts val="0"/>
              </a:spcBef>
              <a:spcAft>
                <a:spcPts val="350"/>
              </a:spcAft>
            </a:pPr>
            <a:r>
              <a:rPr lang="en-US" sz="1050" dirty="0">
                <a:solidFill>
                  <a:srgbClr val="1F1F1F"/>
                </a:solidFill>
                <a:effectLst/>
                <a:latin typeface="Source Sans Pro" panose="020B0503030403020204" pitchFamily="34" charset="0"/>
                <a:ea typeface="Arial" panose="020B0604020202020204" pitchFamily="34" charset="0"/>
              </a:rPr>
              <a:t>The presented dataset is not ideal and has incorrect data, although after cleaning I think it will be enough to create suitable model</a:t>
            </a:r>
          </a:p>
          <a:p>
            <a:pPr marL="0" marR="0">
              <a:lnSpc>
                <a:spcPct val="115000"/>
              </a:lnSpc>
              <a:spcBef>
                <a:spcPts val="0"/>
              </a:spcBef>
              <a:spcAft>
                <a:spcPts val="350"/>
              </a:spcAft>
            </a:pPr>
            <a:r>
              <a:rPr lang="en-US" sz="1050" dirty="0">
                <a:solidFill>
                  <a:srgbClr val="1F1F1F"/>
                </a:solidFill>
                <a:effectLst/>
                <a:latin typeface="Source Sans Pro" panose="020B0503030403020204" pitchFamily="34" charset="0"/>
                <a:ea typeface="Arial" panose="020B0604020202020204" pitchFamily="34" charset="0"/>
              </a:rPr>
              <a:t>Probably we need investigate cash cases and credit card cases separately as cash transaction lack of tips data</a:t>
            </a:r>
          </a:p>
          <a:p>
            <a:pPr marL="0" marR="0">
              <a:lnSpc>
                <a:spcPct val="115000"/>
              </a:lnSpc>
              <a:spcBef>
                <a:spcPts val="0"/>
              </a:spcBef>
              <a:spcAft>
                <a:spcPts val="350"/>
              </a:spcAft>
            </a:pPr>
            <a:r>
              <a:rPr lang="en-US" sz="1050" dirty="0">
                <a:solidFill>
                  <a:srgbClr val="1F1F1F"/>
                </a:solidFill>
                <a:latin typeface="Source Sans Pro" panose="020B0503030403020204" pitchFamily="34" charset="0"/>
                <a:ea typeface="Arial" panose="020B0604020202020204" pitchFamily="34" charset="0"/>
              </a:rPr>
              <a:t>We need to eliminate anomalies from dataset like negative values, extremely large values etc.</a:t>
            </a:r>
          </a:p>
          <a:p>
            <a:pPr marL="0" marR="0">
              <a:lnSpc>
                <a:spcPct val="115000"/>
              </a:lnSpc>
              <a:spcBef>
                <a:spcPts val="0"/>
              </a:spcBef>
              <a:spcAft>
                <a:spcPts val="350"/>
              </a:spcAft>
            </a:pPr>
            <a:r>
              <a:rPr lang="en-US" sz="1050" dirty="0">
                <a:solidFill>
                  <a:srgbClr val="1F1F1F"/>
                </a:solidFill>
                <a:effectLst/>
                <a:latin typeface="Source Sans Pro" panose="020B0503030403020204" pitchFamily="34" charset="0"/>
                <a:ea typeface="Arial" panose="020B0604020202020204" pitchFamily="34" charset="0"/>
              </a:rPr>
              <a:t>We should investigate if we can add weather condition data to the dataset</a:t>
            </a:r>
          </a:p>
          <a:p>
            <a:pPr marL="0" marR="0">
              <a:lnSpc>
                <a:spcPct val="115000"/>
              </a:lnSpc>
              <a:spcBef>
                <a:spcPts val="0"/>
              </a:spcBef>
              <a:spcAft>
                <a:spcPts val="350"/>
              </a:spcAft>
            </a:pPr>
            <a:r>
              <a:rPr lang="en-US" sz="1050" dirty="0">
                <a:solidFill>
                  <a:srgbClr val="1F1F1F"/>
                </a:solidFill>
                <a:latin typeface="Source Sans Pro" panose="020B0503030403020204" pitchFamily="34" charset="0"/>
                <a:ea typeface="Arial" panose="020B0604020202020204" pitchFamily="34" charset="0"/>
              </a:rPr>
              <a:t>We should calculate duration of the trip based on data and time provided in the dataset</a:t>
            </a:r>
            <a:endParaRPr lang="en" sz="1050" dirty="0">
              <a:solidFill>
                <a:srgbClr val="1F1F1F"/>
              </a:solidFill>
              <a:effectLst/>
              <a:latin typeface="Source Sans Pro" panose="020B0503030403020204" pitchFamily="34" charset="0"/>
              <a:ea typeface="Arial" panose="020B0604020202020204" pitchFamily="34" charset="0"/>
            </a:endParaRPr>
          </a:p>
        </p:txBody>
      </p:sp>
      <p:sp>
        <p:nvSpPr>
          <p:cNvPr id="14" name="Google Shape;156;p8">
            <a:extLst>
              <a:ext uri="{FF2B5EF4-FFF2-40B4-BE49-F238E27FC236}">
                <a16:creationId xmlns:a16="http://schemas.microsoft.com/office/drawing/2014/main" id="{29814DC1-1D2E-45DF-908B-BF00F77E971F}"/>
              </a:ext>
            </a:extLst>
          </p:cNvPr>
          <p:cNvSpPr txBox="1"/>
          <p:nvPr/>
        </p:nvSpPr>
        <p:spPr>
          <a:xfrm>
            <a:off x="4104317" y="5923335"/>
            <a:ext cx="3000000" cy="33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r>
              <a:rPr lang="en" sz="1170" b="1" i="1" dirty="0">
                <a:solidFill>
                  <a:schemeClr val="dk1"/>
                </a:solidFill>
                <a:latin typeface="Google Sans"/>
                <a:ea typeface="Google Sans"/>
                <a:cs typeface="Google Sans"/>
                <a:sym typeface="Google Sans"/>
              </a:rPr>
              <a:t>Total_amount variable </a:t>
            </a:r>
            <a:endParaRPr b="1" dirty="0"/>
          </a:p>
        </p:txBody>
      </p:sp>
      <p:pic>
        <p:nvPicPr>
          <p:cNvPr id="15" name="Google Shape;162;p8">
            <a:extLst>
              <a:ext uri="{FF2B5EF4-FFF2-40B4-BE49-F238E27FC236}">
                <a16:creationId xmlns:a16="http://schemas.microsoft.com/office/drawing/2014/main" id="{4D6D9A85-B58A-41A2-A82F-F307D740F964}"/>
              </a:ext>
            </a:extLst>
          </p:cNvPr>
          <p:cNvPicPr preferRelativeResize="0"/>
          <p:nvPr/>
        </p:nvPicPr>
        <p:blipFill>
          <a:blip r:embed="rId3">
            <a:alphaModFix/>
          </a:blip>
          <a:stretch>
            <a:fillRect/>
          </a:stretch>
        </p:blipFill>
        <p:spPr>
          <a:xfrm>
            <a:off x="4662249" y="6248561"/>
            <a:ext cx="876200" cy="3593225"/>
          </a:xfrm>
          <a:prstGeom prst="rect">
            <a:avLst/>
          </a:prstGeom>
          <a:noFill/>
          <a:ln>
            <a:noFill/>
          </a:ln>
        </p:spPr>
      </p:pic>
      <p:pic>
        <p:nvPicPr>
          <p:cNvPr id="16" name="Google Shape;163;p8">
            <a:extLst>
              <a:ext uri="{FF2B5EF4-FFF2-40B4-BE49-F238E27FC236}">
                <a16:creationId xmlns:a16="http://schemas.microsoft.com/office/drawing/2014/main" id="{1D844200-6E50-45DD-BE22-8E2515E7BDA5}"/>
              </a:ext>
            </a:extLst>
          </p:cNvPr>
          <p:cNvPicPr preferRelativeResize="0"/>
          <p:nvPr/>
        </p:nvPicPr>
        <p:blipFill>
          <a:blip r:embed="rId4">
            <a:alphaModFix/>
          </a:blip>
          <a:stretch>
            <a:fillRect/>
          </a:stretch>
        </p:blipFill>
        <p:spPr>
          <a:xfrm>
            <a:off x="5743874" y="6248560"/>
            <a:ext cx="737276" cy="35932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436</TotalTime>
  <Words>356</Words>
  <Application>Microsoft Office PowerPoint</Application>
  <PresentationFormat>Custom</PresentationFormat>
  <Paragraphs>19</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Calibri</vt:lpstr>
      <vt:lpstr>Lato</vt:lpstr>
      <vt:lpstr>PT Sans Narrow</vt:lpstr>
      <vt:lpstr>Work Sans</vt:lpstr>
      <vt:lpstr>Arial</vt:lpstr>
      <vt:lpstr>Source Sans Pro</vt:lpstr>
      <vt:lpstr>Roboto</vt:lpstr>
      <vt:lpstr>Google Sans SemiBold</vt:lpstr>
      <vt:lpstr>Google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alpilkin</dc:creator>
  <cp:lastModifiedBy>alpilkin</cp:lastModifiedBy>
  <cp:revision>8</cp:revision>
  <dcterms:modified xsi:type="dcterms:W3CDTF">2023-10-16T14:00:12Z</dcterms:modified>
</cp:coreProperties>
</file>